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0" r:id="rId3"/>
    <p:sldId id="283" r:id="rId4"/>
    <p:sldId id="301" r:id="rId5"/>
    <p:sldId id="285" r:id="rId6"/>
    <p:sldId id="259" r:id="rId7"/>
    <p:sldId id="302" r:id="rId8"/>
    <p:sldId id="303" r:id="rId9"/>
    <p:sldId id="304" r:id="rId10"/>
    <p:sldId id="296" r:id="rId11"/>
    <p:sldId id="297" r:id="rId12"/>
    <p:sldId id="299" r:id="rId13"/>
    <p:sldId id="298" r:id="rId14"/>
  </p:sldIdLst>
  <p:sldSz cx="16256000" cy="10160000"/>
  <p:notesSz cx="10021888" cy="68897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mazinski" initials="S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363"/>
    <a:srgbClr val="B0DD7F"/>
    <a:srgbClr val="E9EFF7"/>
    <a:srgbClr val="00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28" autoAdjust="0"/>
  </p:normalViewPr>
  <p:slideViewPr>
    <p:cSldViewPr>
      <p:cViewPr varScale="1">
        <p:scale>
          <a:sx n="48" d="100"/>
          <a:sy n="48" d="100"/>
        </p:scale>
        <p:origin x="951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15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6" cy="344327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76879" y="0"/>
            <a:ext cx="4343406" cy="344327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07C405B9-83D3-4F97-B2C1-4FAAF441855E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43815"/>
            <a:ext cx="4343406" cy="344327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76879" y="6543815"/>
            <a:ext cx="4343406" cy="344327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C8E1BDF6-537A-4F0C-918C-66B47736A1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75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492" cy="344488"/>
          </a:xfrm>
          <a:prstGeom prst="rect">
            <a:avLst/>
          </a:prstGeom>
        </p:spPr>
        <p:txBody>
          <a:bodyPr vert="horz" lIns="58539" tIns="29269" rIns="58539" bIns="29269" rtlCol="0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76461" y="0"/>
            <a:ext cx="4343470" cy="344488"/>
          </a:xfrm>
          <a:prstGeom prst="rect">
            <a:avLst/>
          </a:prstGeom>
        </p:spPr>
        <p:txBody>
          <a:bodyPr vert="horz" lIns="58539" tIns="29269" rIns="58539" bIns="29269" rtlCol="0"/>
          <a:lstStyle>
            <a:lvl1pPr algn="r">
              <a:defRPr sz="800"/>
            </a:lvl1pPr>
          </a:lstStyle>
          <a:p>
            <a:fld id="{284E7C68-A4A4-4ABC-8638-F39F5DBDF7ED}" type="datetimeFigureOut">
              <a:rPr lang="de-DE" smtClean="0"/>
              <a:t>05.11.2024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515938"/>
            <a:ext cx="41322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539" tIns="29269" rIns="58539" bIns="2926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2189" y="3272632"/>
            <a:ext cx="8017510" cy="3100388"/>
          </a:xfrm>
          <a:prstGeom prst="rect">
            <a:avLst/>
          </a:prstGeom>
        </p:spPr>
        <p:txBody>
          <a:bodyPr vert="horz" lIns="58539" tIns="29269" rIns="58539" bIns="2926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44186"/>
            <a:ext cx="4342492" cy="344488"/>
          </a:xfrm>
          <a:prstGeom prst="rect">
            <a:avLst/>
          </a:prstGeom>
        </p:spPr>
        <p:txBody>
          <a:bodyPr vert="horz" lIns="58539" tIns="29269" rIns="58539" bIns="29269" rtlCol="0" anchor="b"/>
          <a:lstStyle>
            <a:lvl1pPr algn="l">
              <a:defRPr sz="8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76461" y="6544186"/>
            <a:ext cx="4343470" cy="344488"/>
          </a:xfrm>
          <a:prstGeom prst="rect">
            <a:avLst/>
          </a:prstGeom>
        </p:spPr>
        <p:txBody>
          <a:bodyPr vert="horz" lIns="58539" tIns="29269" rIns="58539" bIns="29269" rtlCol="0" anchor="b"/>
          <a:lstStyle>
            <a:lvl1pPr algn="r">
              <a:defRPr sz="800"/>
            </a:lvl1pPr>
          </a:lstStyle>
          <a:p>
            <a:fld id="{4D316C1E-5EC0-4CDE-9AB9-B866AE7C50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89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743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79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31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08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05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14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22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36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18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58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92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35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16C1E-5EC0-4CDE-9AB9-B866AE7C50E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89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FF7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928100"/>
            <a:ext cx="16256000" cy="1231900"/>
          </a:xfrm>
          <a:custGeom>
            <a:avLst/>
            <a:gdLst/>
            <a:ahLst/>
            <a:cxnLst/>
            <a:rect l="l" t="t" r="r" b="b"/>
            <a:pathLst>
              <a:path w="16256000" h="1231900">
                <a:moveTo>
                  <a:pt x="0" y="1231900"/>
                </a:moveTo>
                <a:lnTo>
                  <a:pt x="16256000" y="1231900"/>
                </a:lnTo>
                <a:lnTo>
                  <a:pt x="16256000" y="0"/>
                </a:lnTo>
                <a:lnTo>
                  <a:pt x="0" y="0"/>
                </a:lnTo>
                <a:lnTo>
                  <a:pt x="0" y="1231900"/>
                </a:lnTo>
                <a:close/>
              </a:path>
            </a:pathLst>
          </a:custGeom>
          <a:solidFill>
            <a:srgbClr val="CF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5265" y="3676650"/>
            <a:ext cx="10745469" cy="140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SzF1zmBZUi8?si=D-EMEc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1016000"/>
          </a:xfrm>
          <a:custGeom>
            <a:avLst/>
            <a:gdLst/>
            <a:ahLst/>
            <a:cxnLst/>
            <a:rect l="l" t="t" r="r" b="b"/>
            <a:pathLst>
              <a:path w="16256000" h="1016000">
                <a:moveTo>
                  <a:pt x="16256000" y="0"/>
                </a:moveTo>
                <a:lnTo>
                  <a:pt x="0" y="0"/>
                </a:lnTo>
                <a:lnTo>
                  <a:pt x="0" y="1016000"/>
                </a:lnTo>
                <a:lnTo>
                  <a:pt x="3723182" y="1016000"/>
                </a:lnTo>
                <a:lnTo>
                  <a:pt x="4645774" y="689876"/>
                </a:lnTo>
                <a:lnTo>
                  <a:pt x="16256000" y="689876"/>
                </a:lnTo>
                <a:lnTo>
                  <a:pt x="16256000" y="0"/>
                </a:lnTo>
                <a:close/>
              </a:path>
              <a:path w="16256000" h="1016000">
                <a:moveTo>
                  <a:pt x="16256000" y="689876"/>
                </a:moveTo>
                <a:lnTo>
                  <a:pt x="4645774" y="689876"/>
                </a:lnTo>
                <a:lnTo>
                  <a:pt x="16256000" y="690867"/>
                </a:lnTo>
                <a:lnTo>
                  <a:pt x="16256000" y="68987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836" y="4508435"/>
            <a:ext cx="11356928" cy="2660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0"/>
              </a:lnSpc>
            </a:pPr>
            <a:r>
              <a:rPr lang="de-DE" sz="8800" spc="50" dirty="0">
                <a:latin typeface="Calibri"/>
                <a:cs typeface="Calibri"/>
              </a:rPr>
              <a:t>Herzlich willkommen zur</a:t>
            </a:r>
          </a:p>
          <a:p>
            <a:pPr marL="12700">
              <a:lnSpc>
                <a:spcPts val="6700"/>
              </a:lnSpc>
            </a:pPr>
            <a:endParaRPr lang="de-DE" sz="8800" spc="50" dirty="0">
              <a:latin typeface="Calibri"/>
              <a:cs typeface="Calibri"/>
            </a:endParaRPr>
          </a:p>
          <a:p>
            <a:pPr marL="12700">
              <a:lnSpc>
                <a:spcPts val="6700"/>
              </a:lnSpc>
            </a:pPr>
            <a:r>
              <a:rPr lang="de-DE" sz="8800" spc="50" dirty="0">
                <a:latin typeface="Calibri"/>
                <a:cs typeface="Calibri"/>
              </a:rPr>
              <a:t>Elterninformation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836" y="1306418"/>
            <a:ext cx="3251199" cy="156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1246749" y="801116"/>
            <a:ext cx="4147683" cy="2573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78" y="1016000"/>
            <a:ext cx="2071543" cy="21314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854" y="3374780"/>
            <a:ext cx="329357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-1" y="0"/>
            <a:ext cx="8766035" cy="1016000"/>
          </a:xfrm>
          <a:custGeom>
            <a:avLst/>
            <a:gdLst/>
            <a:ahLst/>
            <a:cxnLst/>
            <a:rect l="l" t="t" r="r" b="b"/>
            <a:pathLst>
              <a:path w="6713220" h="1016000">
                <a:moveTo>
                  <a:pt x="6712623" y="0"/>
                </a:moveTo>
                <a:lnTo>
                  <a:pt x="0" y="0"/>
                </a:lnTo>
                <a:lnTo>
                  <a:pt x="0" y="1016000"/>
                </a:lnTo>
                <a:lnTo>
                  <a:pt x="5556643" y="1015187"/>
                </a:lnTo>
                <a:lnTo>
                  <a:pt x="671262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r>
              <a:rPr lang="de-DE" sz="3600" i="1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endParaRPr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2D4EAC3-92A8-4DD5-B090-837160A4E7F5}"/>
              </a:ext>
            </a:extLst>
          </p:cNvPr>
          <p:cNvSpPr/>
          <p:nvPr/>
        </p:nvSpPr>
        <p:spPr>
          <a:xfrm>
            <a:off x="839795" y="151975"/>
            <a:ext cx="20867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400" b="1" spc="395" dirty="0">
                <a:solidFill>
                  <a:schemeClr val="bg1"/>
                </a:solidFill>
                <a:latin typeface="Calibri Light"/>
                <a:cs typeface="Calibri Light"/>
              </a:rPr>
              <a:t>VIELFALT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794" y="191406"/>
            <a:ext cx="1121761" cy="115224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39795" y="1583969"/>
            <a:ext cx="8873949" cy="60739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4400" b="1" spc="-5" dirty="0">
                <a:solidFill>
                  <a:srgbClr val="B7274C"/>
                </a:solidFill>
                <a:cs typeface="Calibri"/>
              </a:rPr>
              <a:t>VIELFALT IM KLEINEN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de-DE" sz="1200" dirty="0">
              <a:cs typeface="Calibri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Englandfahrt aller 9. Klassen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Ski-AG mit Fahrt nach Österreich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abwechslungsreiche AGs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Lego-</a:t>
            </a:r>
            <a:r>
              <a:rPr lang="de-DE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Mindstorm</a:t>
            </a:r>
            <a:endParaRPr lang="de-DE" sz="3200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Medienkompetenz macht Schule</a:t>
            </a:r>
          </a:p>
          <a:p>
            <a:pPr marL="457200" lvl="0" indent="-4572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endParaRPr lang="de-DE" sz="3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6199" y="3206149"/>
            <a:ext cx="5315018" cy="340201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EB190C1-CC09-4BB9-A229-A3DF3F9AA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862" y="6310636"/>
            <a:ext cx="1806955" cy="259584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177E18-556B-42EF-A30E-38BAEC5A3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125" y="1114518"/>
            <a:ext cx="2990074" cy="41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-1" y="0"/>
            <a:ext cx="8766035" cy="1016000"/>
          </a:xfrm>
          <a:custGeom>
            <a:avLst/>
            <a:gdLst/>
            <a:ahLst/>
            <a:cxnLst/>
            <a:rect l="l" t="t" r="r" b="b"/>
            <a:pathLst>
              <a:path w="6713220" h="1016000">
                <a:moveTo>
                  <a:pt x="6712623" y="0"/>
                </a:moveTo>
                <a:lnTo>
                  <a:pt x="0" y="0"/>
                </a:lnTo>
                <a:lnTo>
                  <a:pt x="0" y="1016000"/>
                </a:lnTo>
                <a:lnTo>
                  <a:pt x="5556643" y="1015187"/>
                </a:lnTo>
                <a:lnTo>
                  <a:pt x="671262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r>
              <a:rPr lang="de-DE" sz="3600" i="1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endParaRPr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2D4EAC3-92A8-4DD5-B090-837160A4E7F5}"/>
              </a:ext>
            </a:extLst>
          </p:cNvPr>
          <p:cNvSpPr/>
          <p:nvPr/>
        </p:nvSpPr>
        <p:spPr>
          <a:xfrm>
            <a:off x="839795" y="151975"/>
            <a:ext cx="584243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400" b="1" spc="395" dirty="0">
                <a:solidFill>
                  <a:schemeClr val="bg1"/>
                </a:solidFill>
                <a:latin typeface="Calibri Light"/>
                <a:cs typeface="Calibri Light"/>
              </a:rPr>
              <a:t>Unser </a:t>
            </a:r>
            <a:r>
              <a:rPr lang="de-DE" sz="3400" b="1" spc="395" dirty="0">
                <a:solidFill>
                  <a:srgbClr val="C00000"/>
                </a:solidFill>
                <a:latin typeface="Calibri Light"/>
                <a:cs typeface="Calibri Light"/>
              </a:rPr>
              <a:t>PLUS</a:t>
            </a:r>
            <a:r>
              <a:rPr lang="de-DE" sz="3400" b="1" spc="395" dirty="0">
                <a:solidFill>
                  <a:schemeClr val="bg1"/>
                </a:solidFill>
                <a:latin typeface="Calibri Light"/>
                <a:cs typeface="Calibri Light"/>
              </a:rPr>
              <a:t> im ÜBERBLICK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794" y="191406"/>
            <a:ext cx="1121761" cy="115224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68395" y="1165766"/>
            <a:ext cx="6614889" cy="7671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4000" b="1" spc="-10" dirty="0">
                <a:solidFill>
                  <a:srgbClr val="B7274C"/>
                </a:solidFill>
                <a:cs typeface="Calibri"/>
              </a:rPr>
              <a:t>Soziales Lernen -            			Verantwortung übernehmen</a:t>
            </a:r>
            <a:endParaRPr lang="de-DE" sz="4000" dirty="0">
              <a:cs typeface="Calibri"/>
            </a:endParaRPr>
          </a:p>
          <a:p>
            <a:pPr marL="1028700" lvl="1" indent="-5715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4000" dirty="0"/>
              <a:t>jeder kennt jeden</a:t>
            </a:r>
          </a:p>
          <a:p>
            <a:pPr marL="1028700" lvl="1" indent="-5715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4000" dirty="0"/>
              <a:t>Schulsozialarbeit </a:t>
            </a:r>
          </a:p>
          <a:p>
            <a:pPr marL="1028700" lvl="1" indent="-5715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4000" dirty="0"/>
              <a:t>kleine Klassen </a:t>
            </a:r>
          </a:p>
          <a:p>
            <a:pPr marL="1028700" lvl="1" indent="-5715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4000" dirty="0"/>
              <a:t>SV, Streitschlichter, </a:t>
            </a:r>
            <a:r>
              <a:rPr lang="de-DE" sz="4000" dirty="0" err="1"/>
              <a:t>SamS</a:t>
            </a:r>
            <a:r>
              <a:rPr lang="de-DE" sz="4000" dirty="0"/>
              <a:t>, Paten</a:t>
            </a:r>
          </a:p>
          <a:p>
            <a:pPr marL="1028700" lvl="1" indent="-5715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4000" dirty="0"/>
              <a:t>intensive Zusammenarbeit mit den Eltern</a:t>
            </a:r>
          </a:p>
        </p:txBody>
      </p:sp>
      <p:sp>
        <p:nvSpPr>
          <p:cNvPr id="2" name="Rechteck 1"/>
          <p:cNvSpPr/>
          <p:nvPr/>
        </p:nvSpPr>
        <p:spPr>
          <a:xfrm>
            <a:off x="2582711" y="4271006"/>
            <a:ext cx="812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7670800" y="1458302"/>
            <a:ext cx="8320782" cy="7671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4000" b="1" spc="-10" dirty="0">
                <a:solidFill>
                  <a:srgbClr val="B7274C"/>
                </a:solidFill>
                <a:cs typeface="Calibri"/>
              </a:rPr>
              <a:t>Schülerorientierte Angebote</a:t>
            </a:r>
            <a:endParaRPr lang="de-DE" sz="4000" dirty="0"/>
          </a:p>
          <a:p>
            <a:pPr marL="1028700" lvl="1" indent="-5715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4000" dirty="0"/>
              <a:t>umfangreiche Unterstützungsangebote: Fördern und Fordern</a:t>
            </a:r>
          </a:p>
          <a:p>
            <a:pPr marL="1028700" lvl="1" indent="-5715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4000" dirty="0"/>
              <a:t>besonderes Wahlpflichtangebot </a:t>
            </a:r>
          </a:p>
          <a:p>
            <a:pPr marL="1028700" lvl="1" indent="-5715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4000" dirty="0"/>
              <a:t>frühzeitige und gezielte Berufs- und Studienorientierung</a:t>
            </a:r>
          </a:p>
          <a:p>
            <a:pPr marL="1028700" lvl="1" indent="-5715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4000" dirty="0"/>
              <a:t>eine Vielzahl von schulischen Aktivitäten</a:t>
            </a:r>
          </a:p>
          <a:p>
            <a:pPr marL="1028700" lvl="1" indent="-5715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anose="020B0604020202020204" pitchFamily="34" charset="0"/>
              <a:buChar char="•"/>
            </a:pPr>
            <a:r>
              <a:rPr lang="de-DE" sz="4000" dirty="0"/>
              <a:t>wohnortnah - starke regionale Vernetzung</a:t>
            </a:r>
          </a:p>
        </p:txBody>
      </p:sp>
      <p:sp>
        <p:nvSpPr>
          <p:cNvPr id="4" name="Rechteck 3"/>
          <p:cNvSpPr/>
          <p:nvPr/>
        </p:nvSpPr>
        <p:spPr>
          <a:xfrm>
            <a:off x="4089400" y="8117714"/>
            <a:ext cx="3378617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just"/>
            <a:r>
              <a:rPr lang="de-DE" sz="4800" b="1" spc="-10" dirty="0">
                <a:solidFill>
                  <a:srgbClr val="B7274C"/>
                </a:solidFill>
                <a:cs typeface="Calibri"/>
              </a:rPr>
              <a:t>aktive Eltern</a:t>
            </a:r>
            <a:endParaRPr lang="de-DE" sz="4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D3A44D-1EA1-C238-544B-832BD2EA45DA}"/>
              </a:ext>
            </a:extLst>
          </p:cNvPr>
          <p:cNvSpPr txBox="1"/>
          <p:nvPr/>
        </p:nvSpPr>
        <p:spPr>
          <a:xfrm>
            <a:off x="9880600" y="81277"/>
            <a:ext cx="312420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de-DE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https://youtu.be/SzF1zmBZUi8?si=D-EMEc2</a:t>
            </a:r>
            <a:endParaRPr lang="de-DE" sz="3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4E83CD-B420-AC83-1A2C-3B2E0D9B17A2}"/>
              </a:ext>
            </a:extLst>
          </p:cNvPr>
          <p:cNvSpPr txBox="1"/>
          <p:nvPr/>
        </p:nvSpPr>
        <p:spPr>
          <a:xfrm>
            <a:off x="10707722" y="358275"/>
            <a:ext cx="1763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</a:rPr>
              <a:t>Hier </a:t>
            </a:r>
            <a:r>
              <a:rPr lang="de-DE" sz="2000" dirty="0">
                <a:solidFill>
                  <a:schemeClr val="bg1"/>
                </a:solidFill>
              </a:rPr>
              <a:t>klicken</a:t>
            </a:r>
            <a:r>
              <a:rPr lang="de-DE" sz="30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657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-1" y="0"/>
            <a:ext cx="8766035" cy="1016000"/>
          </a:xfrm>
          <a:custGeom>
            <a:avLst/>
            <a:gdLst/>
            <a:ahLst/>
            <a:cxnLst/>
            <a:rect l="l" t="t" r="r" b="b"/>
            <a:pathLst>
              <a:path w="6713220" h="1016000">
                <a:moveTo>
                  <a:pt x="6712623" y="0"/>
                </a:moveTo>
                <a:lnTo>
                  <a:pt x="0" y="0"/>
                </a:lnTo>
                <a:lnTo>
                  <a:pt x="0" y="1016000"/>
                </a:lnTo>
                <a:lnTo>
                  <a:pt x="5556643" y="1015187"/>
                </a:lnTo>
                <a:lnTo>
                  <a:pt x="671262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r>
              <a:rPr lang="de-DE" sz="3600" i="1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endParaRPr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2D4EAC3-92A8-4DD5-B090-837160A4E7F5}"/>
              </a:ext>
            </a:extLst>
          </p:cNvPr>
          <p:cNvSpPr/>
          <p:nvPr/>
        </p:nvSpPr>
        <p:spPr>
          <a:xfrm>
            <a:off x="839795" y="151975"/>
            <a:ext cx="212782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400" b="1" spc="395" dirty="0">
                <a:solidFill>
                  <a:schemeClr val="bg1"/>
                </a:solidFill>
                <a:latin typeface="Calibri Light"/>
                <a:cs typeface="Calibri Light"/>
              </a:rPr>
              <a:t>TERMINE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794" y="191406"/>
            <a:ext cx="1121761" cy="115224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55600" y="2159958"/>
            <a:ext cx="15087600" cy="68249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07.11.2024</a:t>
            </a:r>
            <a:r>
              <a:rPr lang="de-DE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de-DE" sz="4000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Schnuppernachmittag</a:t>
            </a:r>
            <a:r>
              <a:rPr lang="de-DE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für Grundschulkinder 14.30 Uhr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de-DE" sz="40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de-DE" sz="40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0" indent="-4572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Individuelle Beratungstermine auf Anfrage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de-DE" sz="40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de-DE" sz="40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0" indent="-4572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50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Anmeldezeitraum: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de-DE" sz="50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Montag, den 03.02. – Freitag, den 14.02.2025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2D329D-6AA6-477D-A2B2-B8F00ADF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70" y="3175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-1" y="0"/>
            <a:ext cx="8766035" cy="1016000"/>
          </a:xfrm>
          <a:custGeom>
            <a:avLst/>
            <a:gdLst/>
            <a:ahLst/>
            <a:cxnLst/>
            <a:rect l="l" t="t" r="r" b="b"/>
            <a:pathLst>
              <a:path w="6713220" h="1016000">
                <a:moveTo>
                  <a:pt x="6712623" y="0"/>
                </a:moveTo>
                <a:lnTo>
                  <a:pt x="0" y="0"/>
                </a:lnTo>
                <a:lnTo>
                  <a:pt x="0" y="1016000"/>
                </a:lnTo>
                <a:lnTo>
                  <a:pt x="5556643" y="1015187"/>
                </a:lnTo>
                <a:lnTo>
                  <a:pt x="671262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r>
              <a:rPr lang="de-DE" sz="3600" i="1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endParaRPr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2D4EAC3-92A8-4DD5-B090-837160A4E7F5}"/>
              </a:ext>
            </a:extLst>
          </p:cNvPr>
          <p:cNvSpPr/>
          <p:nvPr/>
        </p:nvSpPr>
        <p:spPr>
          <a:xfrm>
            <a:off x="839795" y="151975"/>
            <a:ext cx="212378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400" b="1" spc="395" dirty="0">
                <a:solidFill>
                  <a:schemeClr val="bg1"/>
                </a:solidFill>
                <a:latin typeface="Calibri Light"/>
                <a:cs typeface="Calibri Light"/>
              </a:rPr>
              <a:t>KONTAKT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794" y="191406"/>
            <a:ext cx="1121761" cy="1152244"/>
          </a:xfrm>
          <a:prstGeom prst="rect">
            <a:avLst/>
          </a:prstGeom>
        </p:spPr>
      </p:pic>
      <p:pic>
        <p:nvPicPr>
          <p:cNvPr id="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1295" y="2565400"/>
            <a:ext cx="4540131" cy="454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3"/>
          <p:cNvSpPr>
            <a:spLocks noGrp="1"/>
          </p:cNvSpPr>
          <p:nvPr>
            <p:ph sz="quarter" idx="4294967295"/>
          </p:nvPr>
        </p:nvSpPr>
        <p:spPr>
          <a:xfrm>
            <a:off x="464274" y="1700808"/>
            <a:ext cx="10102126" cy="6808192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/>
              <a:t>Vielen Dank für Ihre Aufmerksamkeit!</a:t>
            </a:r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/>
              <a:t>Friedrich-</a:t>
            </a:r>
            <a:r>
              <a:rPr lang="de-DE" sz="3600" dirty="0" err="1"/>
              <a:t>Spee</a:t>
            </a:r>
            <a:r>
              <a:rPr lang="de-DE" sz="3600" dirty="0"/>
              <a:t>-Realschule plus</a:t>
            </a:r>
          </a:p>
          <a:p>
            <a:pPr marL="0" indent="0" algn="ctr">
              <a:buNone/>
            </a:pPr>
            <a:r>
              <a:rPr lang="de-DE" sz="3600" dirty="0" err="1"/>
              <a:t>Balduinstraße</a:t>
            </a:r>
            <a:r>
              <a:rPr lang="de-DE" sz="3600" dirty="0"/>
              <a:t> 15</a:t>
            </a:r>
          </a:p>
          <a:p>
            <a:pPr marL="0" indent="0" algn="ctr">
              <a:buNone/>
            </a:pPr>
            <a:r>
              <a:rPr lang="de-DE" sz="3600" dirty="0"/>
              <a:t>54347 Neumagen-</a:t>
            </a:r>
            <a:r>
              <a:rPr lang="de-DE" sz="3600" dirty="0" err="1"/>
              <a:t>Dhron</a:t>
            </a:r>
            <a:endParaRPr lang="de-DE" sz="3600" dirty="0"/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/>
              <a:t>Tel.: 06507/92640</a:t>
            </a:r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/>
              <a:t>E-Mail: info@fsrneumagen.de</a:t>
            </a:r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/>
              <a:t>www.friedrich-spee-realschule-plus.de</a:t>
            </a:r>
          </a:p>
        </p:txBody>
      </p:sp>
    </p:spTree>
    <p:extLst>
      <p:ext uri="{BB962C8B-B14F-4D97-AF65-F5344CB8AC3E}">
        <p14:creationId xmlns:p14="http://schemas.microsoft.com/office/powerpoint/2010/main" val="362846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1016000"/>
          </a:xfrm>
          <a:custGeom>
            <a:avLst/>
            <a:gdLst/>
            <a:ahLst/>
            <a:cxnLst/>
            <a:rect l="l" t="t" r="r" b="b"/>
            <a:pathLst>
              <a:path w="16256000" h="1016000">
                <a:moveTo>
                  <a:pt x="16256000" y="0"/>
                </a:moveTo>
                <a:lnTo>
                  <a:pt x="0" y="0"/>
                </a:lnTo>
                <a:lnTo>
                  <a:pt x="0" y="1016000"/>
                </a:lnTo>
                <a:lnTo>
                  <a:pt x="3723182" y="1016000"/>
                </a:lnTo>
                <a:lnTo>
                  <a:pt x="4645774" y="689876"/>
                </a:lnTo>
                <a:lnTo>
                  <a:pt x="16256000" y="689876"/>
                </a:lnTo>
                <a:lnTo>
                  <a:pt x="16256000" y="0"/>
                </a:lnTo>
                <a:close/>
              </a:path>
              <a:path w="16256000" h="1016000">
                <a:moveTo>
                  <a:pt x="16256000" y="689876"/>
                </a:moveTo>
                <a:lnTo>
                  <a:pt x="4645774" y="689876"/>
                </a:lnTo>
                <a:lnTo>
                  <a:pt x="16256000" y="690867"/>
                </a:lnTo>
                <a:lnTo>
                  <a:pt x="16256000" y="68987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lvl="0"/>
            <a:endParaRPr lang="de-DE" sz="1000" b="1" spc="395" dirty="0">
              <a:solidFill>
                <a:prstClr val="white"/>
              </a:solidFill>
              <a:latin typeface="Calibri Light"/>
              <a:cs typeface="Calibri Light"/>
            </a:endParaRPr>
          </a:p>
          <a:p>
            <a:pPr lvl="0"/>
            <a:r>
              <a:rPr lang="de-DE" sz="3400" b="1" spc="395" dirty="0">
                <a:solidFill>
                  <a:prstClr val="white"/>
                </a:solidFill>
                <a:latin typeface="Calibri Light"/>
                <a:cs typeface="Calibri Light"/>
              </a:rPr>
              <a:t>      WAS MACHT UNS AUS?</a:t>
            </a:r>
            <a:endParaRPr lang="de-DE" b="1" dirty="0">
              <a:solidFill>
                <a:prstClr val="white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4836" y="1306418"/>
            <a:ext cx="3251199" cy="156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1246749" y="801116"/>
            <a:ext cx="4147683" cy="2573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78" y="1016000"/>
            <a:ext cx="2071543" cy="21314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85" y="3364213"/>
            <a:ext cx="329357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E9FE6F-C501-78D6-74F3-549BAC31503C}"/>
              </a:ext>
            </a:extLst>
          </p:cNvPr>
          <p:cNvSpPr txBox="1"/>
          <p:nvPr/>
        </p:nvSpPr>
        <p:spPr>
          <a:xfrm>
            <a:off x="637837" y="3647990"/>
            <a:ext cx="2919896" cy="1874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5400" dirty="0">
                <a:effectLst/>
                <a:latin typeface="+mj-lt"/>
                <a:ea typeface="KaiTi" panose="02010609060101010101" pitchFamily="49" charset="-122"/>
                <a:cs typeface="Tahoma" panose="020B0604030504040204" pitchFamily="34" charset="0"/>
              </a:rPr>
              <a:t>Friedrich</a:t>
            </a:r>
          </a:p>
          <a:p>
            <a:pPr>
              <a:lnSpc>
                <a:spcPct val="110000"/>
              </a:lnSpc>
            </a:pPr>
            <a:r>
              <a:rPr lang="de-DE" sz="5400" dirty="0">
                <a:effectLst/>
                <a:highlight>
                  <a:srgbClr val="F98363"/>
                </a:highlight>
                <a:latin typeface="+mj-lt"/>
                <a:ea typeface="KaiTi" panose="02010609060101010101" pitchFamily="49" charset="-122"/>
                <a:cs typeface="Tahoma" panose="020B0604030504040204" pitchFamily="34" charset="0"/>
              </a:rPr>
              <a:t>familiär</a:t>
            </a:r>
            <a:endParaRPr lang="de-DE" sz="5400" dirty="0">
              <a:effectLst/>
              <a:highlight>
                <a:srgbClr val="F98363"/>
              </a:highlight>
              <a:latin typeface="+mj-lt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7A3DF30-0410-C6E6-2B1B-D6E8C82028C0}"/>
              </a:ext>
            </a:extLst>
          </p:cNvPr>
          <p:cNvSpPr txBox="1"/>
          <p:nvPr/>
        </p:nvSpPr>
        <p:spPr>
          <a:xfrm>
            <a:off x="3399444" y="4470400"/>
            <a:ext cx="36827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- Spee</a:t>
            </a:r>
          </a:p>
          <a:p>
            <a:r>
              <a:rPr lang="de-DE" sz="5400" dirty="0">
                <a:highlight>
                  <a:srgbClr val="F98363"/>
                </a:highlight>
              </a:rPr>
              <a:t>sympathisch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EBF0884-7AA6-BAC1-9509-5008909472CA}"/>
              </a:ext>
            </a:extLst>
          </p:cNvPr>
          <p:cNvSpPr txBox="1"/>
          <p:nvPr/>
        </p:nvSpPr>
        <p:spPr>
          <a:xfrm>
            <a:off x="7070035" y="5236049"/>
            <a:ext cx="51252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/>
              <a:t>- Realschule plus</a:t>
            </a:r>
          </a:p>
          <a:p>
            <a:r>
              <a:rPr lang="de-DE" sz="5400" dirty="0">
                <a:highlight>
                  <a:srgbClr val="F98363"/>
                </a:highlight>
              </a:rPr>
              <a:t>richtungsweisend</a:t>
            </a:r>
          </a:p>
        </p:txBody>
      </p:sp>
    </p:spTree>
    <p:extLst>
      <p:ext uri="{BB962C8B-B14F-4D97-AF65-F5344CB8AC3E}">
        <p14:creationId xmlns:p14="http://schemas.microsoft.com/office/powerpoint/2010/main" val="20427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-1" y="0"/>
            <a:ext cx="8766035" cy="1016000"/>
          </a:xfrm>
          <a:custGeom>
            <a:avLst/>
            <a:gdLst/>
            <a:ahLst/>
            <a:cxnLst/>
            <a:rect l="l" t="t" r="r" b="b"/>
            <a:pathLst>
              <a:path w="6713220" h="1016000">
                <a:moveTo>
                  <a:pt x="6712623" y="0"/>
                </a:moveTo>
                <a:lnTo>
                  <a:pt x="0" y="0"/>
                </a:lnTo>
                <a:lnTo>
                  <a:pt x="0" y="1016000"/>
                </a:lnTo>
                <a:lnTo>
                  <a:pt x="5556643" y="1015187"/>
                </a:lnTo>
                <a:lnTo>
                  <a:pt x="671262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r>
              <a:rPr lang="de-DE" sz="3600" i="1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endParaRPr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2D4EAC3-92A8-4DD5-B090-837160A4E7F5}"/>
              </a:ext>
            </a:extLst>
          </p:cNvPr>
          <p:cNvSpPr/>
          <p:nvPr/>
        </p:nvSpPr>
        <p:spPr>
          <a:xfrm>
            <a:off x="839795" y="151975"/>
            <a:ext cx="358591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400" b="1" spc="395" dirty="0">
                <a:solidFill>
                  <a:schemeClr val="bg1"/>
                </a:solidFill>
                <a:latin typeface="Calibri Light"/>
                <a:cs typeface="Calibri Light"/>
              </a:rPr>
              <a:t>WER SIND WIR?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794" y="191406"/>
            <a:ext cx="1121761" cy="115224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69574" y="2532521"/>
            <a:ext cx="10154026" cy="537070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436 Schülerinnen und Schüler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de-DE" sz="4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Kooperative Realschule plus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de-DE" sz="4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Ganztagsschule in Angebotsform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de-DE" sz="4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de-DE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Leistung macht Schule</a:t>
            </a: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5901" y="1334716"/>
            <a:ext cx="5613899" cy="747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68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eine Fotobeschreibung verfügbar.">
            <a:extLst>
              <a:ext uri="{FF2B5EF4-FFF2-40B4-BE49-F238E27FC236}">
                <a16:creationId xmlns:a16="http://schemas.microsoft.com/office/drawing/2014/main" id="{88C5BD47-1337-290F-A7B2-08133FBEB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78" y="1201829"/>
            <a:ext cx="2770941" cy="277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16256000" cy="1016000"/>
          </a:xfrm>
          <a:custGeom>
            <a:avLst/>
            <a:gdLst/>
            <a:ahLst/>
            <a:cxnLst/>
            <a:rect l="l" t="t" r="r" b="b"/>
            <a:pathLst>
              <a:path w="16256000" h="1016000">
                <a:moveTo>
                  <a:pt x="16256000" y="0"/>
                </a:moveTo>
                <a:lnTo>
                  <a:pt x="0" y="0"/>
                </a:lnTo>
                <a:lnTo>
                  <a:pt x="0" y="1016000"/>
                </a:lnTo>
                <a:lnTo>
                  <a:pt x="3723182" y="1016000"/>
                </a:lnTo>
                <a:lnTo>
                  <a:pt x="4645774" y="689876"/>
                </a:lnTo>
                <a:lnTo>
                  <a:pt x="16256000" y="689876"/>
                </a:lnTo>
                <a:lnTo>
                  <a:pt x="16256000" y="0"/>
                </a:lnTo>
                <a:close/>
              </a:path>
              <a:path w="16256000" h="1016000">
                <a:moveTo>
                  <a:pt x="16256000" y="689876"/>
                </a:moveTo>
                <a:lnTo>
                  <a:pt x="4645774" y="689876"/>
                </a:lnTo>
                <a:lnTo>
                  <a:pt x="16256000" y="690867"/>
                </a:lnTo>
                <a:lnTo>
                  <a:pt x="16256000" y="68987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39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3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     WAS</a:t>
            </a:r>
            <a:r>
              <a:rPr kumimoji="0" lang="de-DE" sz="3400" b="1" i="0" u="none" strike="noStrike" kern="1200" cap="none" spc="395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IST UNS</a:t>
            </a:r>
            <a:r>
              <a:rPr kumimoji="0" lang="de-DE" sz="3400" b="1" i="0" u="none" strike="noStrike" kern="1200" cap="none" spc="3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WICHTIG?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3" name="Sprechblase: oval 12">
            <a:extLst>
              <a:ext uri="{FF2B5EF4-FFF2-40B4-BE49-F238E27FC236}">
                <a16:creationId xmlns:a16="http://schemas.microsoft.com/office/drawing/2014/main" id="{BEABE04A-D890-B798-F5AB-4710501A0706}"/>
              </a:ext>
            </a:extLst>
          </p:cNvPr>
          <p:cNvSpPr/>
          <p:nvPr/>
        </p:nvSpPr>
        <p:spPr>
          <a:xfrm>
            <a:off x="355600" y="2122902"/>
            <a:ext cx="4153622" cy="2653229"/>
          </a:xfrm>
          <a:prstGeom prst="wedgeEllipseCallout">
            <a:avLst/>
          </a:prstGeom>
          <a:solidFill>
            <a:srgbClr val="B0DD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… eine glückliche Schulzeit</a:t>
            </a:r>
          </a:p>
        </p:txBody>
      </p:sp>
      <p:sp>
        <p:nvSpPr>
          <p:cNvPr id="14" name="Sprechblase: oval 13">
            <a:extLst>
              <a:ext uri="{FF2B5EF4-FFF2-40B4-BE49-F238E27FC236}">
                <a16:creationId xmlns:a16="http://schemas.microsoft.com/office/drawing/2014/main" id="{6BD99319-10A4-F47F-55B1-D7040A11FBF7}"/>
              </a:ext>
            </a:extLst>
          </p:cNvPr>
          <p:cNvSpPr/>
          <p:nvPr/>
        </p:nvSpPr>
        <p:spPr>
          <a:xfrm>
            <a:off x="1235218" y="5168326"/>
            <a:ext cx="4153622" cy="2653229"/>
          </a:xfrm>
          <a:prstGeom prst="wedgeEllipseCallout">
            <a:avLst/>
          </a:prstGeom>
          <a:solidFill>
            <a:srgbClr val="B0DD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solidFill>
                  <a:schemeClr val="tx1"/>
                </a:solidFill>
              </a:rPr>
              <a:t>… mit Perspektiven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0AC99B-D95C-D0C4-6453-917B74539440}"/>
              </a:ext>
            </a:extLst>
          </p:cNvPr>
          <p:cNvSpPr txBox="1"/>
          <p:nvPr/>
        </p:nvSpPr>
        <p:spPr>
          <a:xfrm>
            <a:off x="5588132" y="4082190"/>
            <a:ext cx="396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Lebensweltbezug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D170574-5803-C804-915E-F2B4EDB5A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85" y="1292496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F7142FE-C783-F052-3B8E-F19F2523489B}"/>
              </a:ext>
            </a:extLst>
          </p:cNvPr>
          <p:cNvSpPr txBox="1"/>
          <p:nvPr/>
        </p:nvSpPr>
        <p:spPr>
          <a:xfrm>
            <a:off x="8844493" y="4099764"/>
            <a:ext cx="333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Innovative Konzepte</a:t>
            </a:r>
          </a:p>
        </p:txBody>
      </p:sp>
      <p:pic>
        <p:nvPicPr>
          <p:cNvPr id="1034" name="Picture 10" descr="Keine Fotobeschreibung verfügbar.">
            <a:extLst>
              <a:ext uri="{FF2B5EF4-FFF2-40B4-BE49-F238E27FC236}">
                <a16:creationId xmlns:a16="http://schemas.microsoft.com/office/drawing/2014/main" id="{A38013A8-B93E-1252-821E-AAFF8FCE9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391" y="1211770"/>
            <a:ext cx="2751057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D71FA6D-95DD-8E29-1193-CC282DA824AD}"/>
              </a:ext>
            </a:extLst>
          </p:cNvPr>
          <p:cNvSpPr txBox="1"/>
          <p:nvPr/>
        </p:nvSpPr>
        <p:spPr>
          <a:xfrm>
            <a:off x="13428234" y="3947983"/>
            <a:ext cx="1303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Talente</a:t>
            </a:r>
          </a:p>
          <a:p>
            <a:r>
              <a:rPr lang="de-DE" sz="2800" b="1" dirty="0"/>
              <a:t>fördern</a:t>
            </a:r>
          </a:p>
        </p:txBody>
      </p:sp>
      <p:pic>
        <p:nvPicPr>
          <p:cNvPr id="1036" name="Picture 12" descr="Keine Fotobeschreibung verfügbar.">
            <a:extLst>
              <a:ext uri="{FF2B5EF4-FFF2-40B4-BE49-F238E27FC236}">
                <a16:creationId xmlns:a16="http://schemas.microsoft.com/office/drawing/2014/main" id="{1CC9104E-7FEF-E42B-97A0-5E9E30D8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89" y="5080000"/>
            <a:ext cx="2817407" cy="281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6838EB8-82E7-3328-9F8E-7653513498C3}"/>
              </a:ext>
            </a:extLst>
          </p:cNvPr>
          <p:cNvSpPr txBox="1"/>
          <p:nvPr/>
        </p:nvSpPr>
        <p:spPr>
          <a:xfrm>
            <a:off x="5861285" y="8027257"/>
            <a:ext cx="2249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/>
              <a:t>Gemeinschaft</a:t>
            </a:r>
          </a:p>
          <a:p>
            <a:pPr algn="ctr"/>
            <a:r>
              <a:rPr lang="de-DE" sz="2800" b="1" dirty="0"/>
              <a:t>erleben</a:t>
            </a:r>
          </a:p>
        </p:txBody>
      </p:sp>
      <p:pic>
        <p:nvPicPr>
          <p:cNvPr id="1038" name="Picture 14" descr="Keine Fotobeschreibung verfügbar.">
            <a:extLst>
              <a:ext uri="{FF2B5EF4-FFF2-40B4-BE49-F238E27FC236}">
                <a16:creationId xmlns:a16="http://schemas.microsoft.com/office/drawing/2014/main" id="{36D81478-25C6-FFBB-EE35-0818758C7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5016503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9FC5330-1EAF-EC03-7C9E-025B16BBFC9D}"/>
              </a:ext>
            </a:extLst>
          </p:cNvPr>
          <p:cNvSpPr txBox="1"/>
          <p:nvPr/>
        </p:nvSpPr>
        <p:spPr>
          <a:xfrm>
            <a:off x="8809021" y="7984753"/>
            <a:ext cx="317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/>
              <a:t>Lern- und Lebensort</a:t>
            </a:r>
          </a:p>
        </p:txBody>
      </p:sp>
      <p:pic>
        <p:nvPicPr>
          <p:cNvPr id="1040" name="Picture 16" descr="Keine Fotobeschreibung verfügbar.">
            <a:extLst>
              <a:ext uri="{FF2B5EF4-FFF2-40B4-BE49-F238E27FC236}">
                <a16:creationId xmlns:a16="http://schemas.microsoft.com/office/drawing/2014/main" id="{7F033F13-DA08-6E56-E96A-CB1D7232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019" y="4981649"/>
            <a:ext cx="2987492" cy="29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4D82F40-7783-8D9A-9733-D108DB5C12B6}"/>
              </a:ext>
            </a:extLst>
          </p:cNvPr>
          <p:cNvSpPr txBox="1"/>
          <p:nvPr/>
        </p:nvSpPr>
        <p:spPr>
          <a:xfrm>
            <a:off x="12962467" y="7997949"/>
            <a:ext cx="2234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/>
              <a:t>Kompetenzen</a:t>
            </a:r>
          </a:p>
          <a:p>
            <a:pPr algn="ctr"/>
            <a:r>
              <a:rPr lang="de-DE" sz="2800" b="1" dirty="0"/>
              <a:t>vermitteln</a:t>
            </a:r>
          </a:p>
        </p:txBody>
      </p:sp>
    </p:spTree>
    <p:extLst>
      <p:ext uri="{BB962C8B-B14F-4D97-AF65-F5344CB8AC3E}">
        <p14:creationId xmlns:p14="http://schemas.microsoft.com/office/powerpoint/2010/main" val="2378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/>
      <p:bldP spid="12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4"/>
          <p:cNvSpPr txBox="1"/>
          <p:nvPr/>
        </p:nvSpPr>
        <p:spPr>
          <a:xfrm>
            <a:off x="1598536" y="9240224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8" name="object 3"/>
          <p:cNvSpPr/>
          <p:nvPr/>
        </p:nvSpPr>
        <p:spPr>
          <a:xfrm>
            <a:off x="-1" y="-110836"/>
            <a:ext cx="8766035" cy="1016000"/>
          </a:xfrm>
          <a:custGeom>
            <a:avLst/>
            <a:gdLst/>
            <a:ahLst/>
            <a:cxnLst/>
            <a:rect l="l" t="t" r="r" b="b"/>
            <a:pathLst>
              <a:path w="6713220" h="1016000">
                <a:moveTo>
                  <a:pt x="6712623" y="0"/>
                </a:moveTo>
                <a:lnTo>
                  <a:pt x="0" y="0"/>
                </a:lnTo>
                <a:lnTo>
                  <a:pt x="0" y="1016000"/>
                </a:lnTo>
                <a:lnTo>
                  <a:pt x="5556643" y="1015187"/>
                </a:lnTo>
                <a:lnTo>
                  <a:pt x="671262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r>
              <a:rPr lang="de-DE" sz="3600" i="1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endParaRPr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2D4EAC3-92A8-4DD5-B090-837160A4E7F5}"/>
              </a:ext>
            </a:extLst>
          </p:cNvPr>
          <p:cNvSpPr/>
          <p:nvPr/>
        </p:nvSpPr>
        <p:spPr>
          <a:xfrm>
            <a:off x="194727" y="200223"/>
            <a:ext cx="702314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400" b="1" spc="395" dirty="0">
                <a:solidFill>
                  <a:schemeClr val="bg1"/>
                </a:solidFill>
                <a:latin typeface="Calibri Light"/>
                <a:cs typeface="Calibri Light"/>
              </a:rPr>
              <a:t>KOOPERATIVE REALSCHULE plus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794" y="191406"/>
            <a:ext cx="1121761" cy="11522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60E92C-C796-7F1D-089D-718C7616D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012394"/>
            <a:ext cx="15544800" cy="81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9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6A581A5-9B2B-6525-BC8B-885FD95E2312}"/>
              </a:ext>
            </a:extLst>
          </p:cNvPr>
          <p:cNvSpPr txBox="1"/>
          <p:nvPr/>
        </p:nvSpPr>
        <p:spPr>
          <a:xfrm>
            <a:off x="279400" y="1391289"/>
            <a:ext cx="15451488" cy="747897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4000" b="1" dirty="0"/>
              <a:t>Digitales Klassenbuch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4000" dirty="0"/>
              <a:t>alle Informationen zu Stunden-, Vertretungsplan, Lehrstoff, Hausaufgaben, Abwesenheiten, Klassenbucheinträge mobil abrufbar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4000" dirty="0"/>
              <a:t>Krankmeldung durch die Eltern digital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4000" dirty="0"/>
              <a:t>direkte Kommunikation mit jedem Lehrer</a:t>
            </a:r>
          </a:p>
          <a:p>
            <a:endParaRPr lang="de-DE" sz="2000" dirty="0"/>
          </a:p>
          <a:p>
            <a:r>
              <a:rPr lang="de-DE" sz="4000" b="1" dirty="0"/>
              <a:t>Digitaler Schulcampus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4000" dirty="0"/>
              <a:t>Einfacher Umgang für Schüler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4000" dirty="0"/>
              <a:t>Einfacher Austausch von Aufgaben und Informationen</a:t>
            </a:r>
          </a:p>
          <a:p>
            <a:endParaRPr lang="de-DE" sz="2000" dirty="0"/>
          </a:p>
          <a:p>
            <a:r>
              <a:rPr lang="de-DE" sz="4000" b="1" dirty="0"/>
              <a:t>Digitale Lern- und Unterrichtsformen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4000" dirty="0"/>
              <a:t>Digitale Tafeln in allen Räumen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4000" dirty="0"/>
              <a:t>iPad-Klassen</a:t>
            </a:r>
          </a:p>
        </p:txBody>
      </p:sp>
      <p:sp>
        <p:nvSpPr>
          <p:cNvPr id="15" name="object 3"/>
          <p:cNvSpPr/>
          <p:nvPr/>
        </p:nvSpPr>
        <p:spPr>
          <a:xfrm>
            <a:off x="0" y="0"/>
            <a:ext cx="7747001" cy="1050549"/>
          </a:xfrm>
          <a:custGeom>
            <a:avLst/>
            <a:gdLst/>
            <a:ahLst/>
            <a:cxnLst/>
            <a:rect l="l" t="t" r="r" b="b"/>
            <a:pathLst>
              <a:path w="6713220" h="1016000">
                <a:moveTo>
                  <a:pt x="6712623" y="0"/>
                </a:moveTo>
                <a:lnTo>
                  <a:pt x="0" y="0"/>
                </a:lnTo>
                <a:lnTo>
                  <a:pt x="0" y="1016000"/>
                </a:lnTo>
                <a:lnTo>
                  <a:pt x="5556643" y="1015187"/>
                </a:lnTo>
                <a:lnTo>
                  <a:pt x="671262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r>
              <a:rPr lang="de-DE" sz="3600" i="1" dirty="0">
                <a:solidFill>
                  <a:schemeClr val="bg1">
                    <a:lumMod val="95000"/>
                  </a:schemeClr>
                </a:solidFill>
              </a:rPr>
              <a:t>     </a:t>
            </a:r>
            <a:endParaRPr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142562" y="250566"/>
            <a:ext cx="5437201" cy="432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3400" b="1" spc="395" dirty="0">
                <a:solidFill>
                  <a:schemeClr val="bg1"/>
                </a:solidFill>
                <a:latin typeface="Calibri Light"/>
                <a:cs typeface="Calibri Light"/>
              </a:rPr>
              <a:t>   DIGITALE SCHULE</a:t>
            </a:r>
            <a:endParaRPr sz="34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794" y="191406"/>
            <a:ext cx="1121761" cy="11522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8B4CCD-8DCB-4B84-BFBC-187ED2EBC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273" y="9048100"/>
            <a:ext cx="12564945" cy="106689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DEE518F-3361-A7D3-E749-B8049B04D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5814" y="6451600"/>
            <a:ext cx="3734741" cy="2221440"/>
          </a:xfrm>
          <a:prstGeom prst="rect">
            <a:avLst/>
          </a:prstGeom>
        </p:spPr>
      </p:pic>
      <p:pic>
        <p:nvPicPr>
          <p:cNvPr id="2052" name="Picture 4" descr="Bildergebnis für WebUntis">
            <a:extLst>
              <a:ext uri="{FF2B5EF4-FFF2-40B4-BE49-F238E27FC236}">
                <a16:creationId xmlns:a16="http://schemas.microsoft.com/office/drawing/2014/main" id="{8CCE54E1-1300-3568-92BF-67930967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0" y="3479800"/>
            <a:ext cx="3344501" cy="22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1016000"/>
          </a:xfrm>
          <a:custGeom>
            <a:avLst/>
            <a:gdLst/>
            <a:ahLst/>
            <a:cxnLst/>
            <a:rect l="l" t="t" r="r" b="b"/>
            <a:pathLst>
              <a:path w="16256000" h="1016000">
                <a:moveTo>
                  <a:pt x="16256000" y="0"/>
                </a:moveTo>
                <a:lnTo>
                  <a:pt x="0" y="0"/>
                </a:lnTo>
                <a:lnTo>
                  <a:pt x="0" y="1016000"/>
                </a:lnTo>
                <a:lnTo>
                  <a:pt x="3723182" y="1016000"/>
                </a:lnTo>
                <a:lnTo>
                  <a:pt x="4645774" y="689876"/>
                </a:lnTo>
                <a:lnTo>
                  <a:pt x="16256000" y="689876"/>
                </a:lnTo>
                <a:lnTo>
                  <a:pt x="16256000" y="0"/>
                </a:lnTo>
                <a:close/>
              </a:path>
              <a:path w="16256000" h="1016000">
                <a:moveTo>
                  <a:pt x="16256000" y="689876"/>
                </a:moveTo>
                <a:lnTo>
                  <a:pt x="4645774" y="689876"/>
                </a:lnTo>
                <a:lnTo>
                  <a:pt x="16256000" y="690867"/>
                </a:lnTo>
                <a:lnTo>
                  <a:pt x="16256000" y="68987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39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3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     </a:t>
            </a:r>
            <a:r>
              <a:rPr lang="de-DE" sz="3400" b="1" spc="395" dirty="0">
                <a:solidFill>
                  <a:prstClr val="white"/>
                </a:solidFill>
                <a:latin typeface="Calibri Light"/>
                <a:cs typeface="Calibri Light"/>
              </a:rPr>
              <a:t>KLASSE 5/6 - ORIENTIERUNGSSTUFE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5A9586D-62DF-3821-9F29-8EC5717A7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55208"/>
              </p:ext>
            </p:extLst>
          </p:nvPr>
        </p:nvGraphicFramePr>
        <p:xfrm>
          <a:off x="355600" y="24333487"/>
          <a:ext cx="15234954" cy="856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7477">
                  <a:extLst>
                    <a:ext uri="{9D8B030D-6E8A-4147-A177-3AD203B41FA5}">
                      <a16:colId xmlns:a16="http://schemas.microsoft.com/office/drawing/2014/main" val="2481695227"/>
                    </a:ext>
                  </a:extLst>
                </a:gridCol>
                <a:gridCol w="7617477">
                  <a:extLst>
                    <a:ext uri="{9D8B030D-6E8A-4147-A177-3AD203B41FA5}">
                      <a16:colId xmlns:a16="http://schemas.microsoft.com/office/drawing/2014/main" val="1637691936"/>
                    </a:ext>
                  </a:extLst>
                </a:gridCol>
              </a:tblGrid>
              <a:tr h="3491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Klasse 5/6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Orientierungsstufe</a:t>
                      </a:r>
                    </a:p>
                    <a:p>
                      <a:endParaRPr lang="de-DE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Gemeinsam und individuell lernen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Max. 25 Kinder pro Klasse: Ankommen und Wohlfühlen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Klassenlehrerprinzip und Co-Klassenleitung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Einführungstage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Schülerpaten als „Kümmerer“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Einführung in das digitale Lernen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Stärken entfalten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LRS-Diagnostik und Förderung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Anschauliches und wiederholendes Lernen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Individuelle und kooperative Lernformen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Förderangebote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20891"/>
                  </a:ext>
                </a:extLst>
              </a:tr>
              <a:tr h="69940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06851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ABF33C21-0613-1AD5-B373-974DD640BCAD}"/>
              </a:ext>
            </a:extLst>
          </p:cNvPr>
          <p:cNvSpPr txBox="1"/>
          <p:nvPr/>
        </p:nvSpPr>
        <p:spPr>
          <a:xfrm>
            <a:off x="584200" y="1270000"/>
            <a:ext cx="14859000" cy="741741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3400" b="1" dirty="0"/>
              <a:t>Gemeinsam und individuell lernen</a:t>
            </a:r>
          </a:p>
          <a:p>
            <a:r>
              <a:rPr lang="de-DE" sz="3400" dirty="0"/>
              <a:t>→ gelingender Übergang von der GS zur </a:t>
            </a:r>
            <a:r>
              <a:rPr lang="de-DE" sz="3400" dirty="0" err="1"/>
              <a:t>RSp</a:t>
            </a:r>
            <a:endParaRPr lang="de-DE" sz="3400" dirty="0"/>
          </a:p>
          <a:p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 </a:t>
            </a:r>
            <a:r>
              <a:rPr lang="de-DE" sz="3400" dirty="0"/>
              <a:t>Schülerpaten als „Kümmerer“</a:t>
            </a:r>
          </a:p>
          <a:p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 </a:t>
            </a:r>
            <a:r>
              <a:rPr lang="de-DE" sz="3400" noProof="0" dirty="0"/>
              <a:t>m</a:t>
            </a:r>
            <a:r>
              <a:rPr lang="de-DE" sz="3400" dirty="0" err="1"/>
              <a:t>ax</a:t>
            </a:r>
            <a:r>
              <a:rPr lang="de-DE" sz="3400" dirty="0"/>
              <a:t>. 25 Kinder pro Klasse: Ankommen und Wohlfühlen</a:t>
            </a:r>
          </a:p>
          <a:p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 </a:t>
            </a:r>
            <a:r>
              <a:rPr lang="de-DE" sz="3400" dirty="0"/>
              <a:t>Klassenlehrerprinzip und Co-Klassenlehrer</a:t>
            </a:r>
          </a:p>
          <a:p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 </a:t>
            </a:r>
            <a:r>
              <a:rPr lang="de-DE" sz="3400" dirty="0"/>
              <a:t>Einführungstage</a:t>
            </a:r>
          </a:p>
          <a:p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 E</a:t>
            </a:r>
            <a:r>
              <a:rPr lang="de-DE" sz="3400" dirty="0" err="1"/>
              <a:t>inführung</a:t>
            </a:r>
            <a:r>
              <a:rPr lang="de-DE" sz="3400" dirty="0"/>
              <a:t> in das digitale Lernen</a:t>
            </a:r>
          </a:p>
          <a:p>
            <a:r>
              <a:rPr kumimoji="0" lang="de-DE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→ P</a:t>
            </a:r>
            <a:r>
              <a:rPr lang="de-DE" sz="3400" dirty="0" err="1"/>
              <a:t>rävention</a:t>
            </a:r>
            <a:endParaRPr lang="de-DE" sz="3400" dirty="0"/>
          </a:p>
          <a:p>
            <a:endParaRPr lang="de-DE" sz="3400" dirty="0"/>
          </a:p>
          <a:p>
            <a:r>
              <a:rPr lang="de-DE" sz="3400" b="1" dirty="0"/>
              <a:t>                                      		Stärken entfalten</a:t>
            </a:r>
            <a:endParaRPr lang="de-DE" sz="3400" dirty="0"/>
          </a:p>
          <a:p>
            <a:pPr lvl="8"/>
            <a:r>
              <a:rPr lang="de-DE" sz="3400" dirty="0"/>
              <a:t>		→ LRS-Diagnostik und Förderung</a:t>
            </a:r>
          </a:p>
          <a:p>
            <a:pPr lvl="8"/>
            <a:r>
              <a:rPr lang="de-DE" sz="3400" dirty="0"/>
              <a:t>		→ Anschauliches und wiederholendes Lernen</a:t>
            </a:r>
          </a:p>
          <a:p>
            <a:pPr lvl="8"/>
            <a:r>
              <a:rPr lang="de-DE" sz="3400" dirty="0"/>
              <a:t>		→ Französisch als 2. Fremdsprache-Wahl ab Klasse 6</a:t>
            </a:r>
          </a:p>
          <a:p>
            <a:pPr lvl="8"/>
            <a:r>
              <a:rPr lang="de-DE" sz="3400" dirty="0"/>
              <a:t>		→ Förderangebote und Arbeitsgemeinschaften</a:t>
            </a:r>
          </a:p>
        </p:txBody>
      </p:sp>
      <p:pic>
        <p:nvPicPr>
          <p:cNvPr id="3074" name="Picture 2" descr="Keine Fotobeschreibung verfügbar.">
            <a:extLst>
              <a:ext uri="{FF2B5EF4-FFF2-40B4-BE49-F238E27FC236}">
                <a16:creationId xmlns:a16="http://schemas.microsoft.com/office/drawing/2014/main" id="{91863C06-32DA-3F97-CBD8-C378F5AC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833" y="1276522"/>
            <a:ext cx="4337685" cy="43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eine Fotobeschreibung verfügbar.">
            <a:extLst>
              <a:ext uri="{FF2B5EF4-FFF2-40B4-BE49-F238E27FC236}">
                <a16:creationId xmlns:a16="http://schemas.microsoft.com/office/drawing/2014/main" id="{47B306ED-63C5-9550-357A-4D9CCB02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48" y="5513310"/>
            <a:ext cx="3376690" cy="337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1016000"/>
          </a:xfrm>
          <a:custGeom>
            <a:avLst/>
            <a:gdLst/>
            <a:ahLst/>
            <a:cxnLst/>
            <a:rect l="l" t="t" r="r" b="b"/>
            <a:pathLst>
              <a:path w="16256000" h="1016000">
                <a:moveTo>
                  <a:pt x="16256000" y="0"/>
                </a:moveTo>
                <a:lnTo>
                  <a:pt x="0" y="0"/>
                </a:lnTo>
                <a:lnTo>
                  <a:pt x="0" y="1016000"/>
                </a:lnTo>
                <a:lnTo>
                  <a:pt x="3723182" y="1016000"/>
                </a:lnTo>
                <a:lnTo>
                  <a:pt x="4645774" y="689876"/>
                </a:lnTo>
                <a:lnTo>
                  <a:pt x="16256000" y="689876"/>
                </a:lnTo>
                <a:lnTo>
                  <a:pt x="16256000" y="0"/>
                </a:lnTo>
                <a:close/>
              </a:path>
              <a:path w="16256000" h="1016000">
                <a:moveTo>
                  <a:pt x="16256000" y="689876"/>
                </a:moveTo>
                <a:lnTo>
                  <a:pt x="4645774" y="689876"/>
                </a:lnTo>
                <a:lnTo>
                  <a:pt x="16256000" y="690867"/>
                </a:lnTo>
                <a:lnTo>
                  <a:pt x="16256000" y="68987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39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3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     </a:t>
            </a:r>
            <a:r>
              <a:rPr lang="de-DE" sz="3400" b="1" spc="395" dirty="0">
                <a:solidFill>
                  <a:prstClr val="white"/>
                </a:solidFill>
                <a:latin typeface="Calibri Light"/>
                <a:cs typeface="Calibri Light"/>
              </a:rPr>
              <a:t>KLASSE 7-10 – ABSCHLUSSBEZOGENES LERNEN – STÄRKEN FÖRDERN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5A9586D-62DF-3821-9F29-8EC5717A7B16}"/>
              </a:ext>
            </a:extLst>
          </p:cNvPr>
          <p:cNvGraphicFramePr>
            <a:graphicFrameLocks noGrp="1"/>
          </p:cNvGraphicFramePr>
          <p:nvPr/>
        </p:nvGraphicFramePr>
        <p:xfrm>
          <a:off x="355600" y="24333487"/>
          <a:ext cx="15234954" cy="856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7477">
                  <a:extLst>
                    <a:ext uri="{9D8B030D-6E8A-4147-A177-3AD203B41FA5}">
                      <a16:colId xmlns:a16="http://schemas.microsoft.com/office/drawing/2014/main" val="2481695227"/>
                    </a:ext>
                  </a:extLst>
                </a:gridCol>
                <a:gridCol w="7617477">
                  <a:extLst>
                    <a:ext uri="{9D8B030D-6E8A-4147-A177-3AD203B41FA5}">
                      <a16:colId xmlns:a16="http://schemas.microsoft.com/office/drawing/2014/main" val="1637691936"/>
                    </a:ext>
                  </a:extLst>
                </a:gridCol>
              </a:tblGrid>
              <a:tr h="3491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Klasse 5/6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Orientierungsstufe</a:t>
                      </a:r>
                    </a:p>
                    <a:p>
                      <a:endParaRPr lang="de-DE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Gemeinsam und individuell lernen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Max. 25 Kinder pro Klasse: Ankommen und Wohlfühlen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Klassenlehrerprinzip und Co-Klassenleitung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Einführungstage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Schülerpaten als „Kümmerer“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Einführung in das digitale Lernen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Stärken entfalten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LRS-Diagnostik und Förderung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Anschauliches und wiederholendes Lernen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Individuelle und kooperative Lernformen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Förderangebote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20891"/>
                  </a:ext>
                </a:extLst>
              </a:tr>
              <a:tr h="69940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06851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ABF33C21-0613-1AD5-B373-974DD640BCAD}"/>
              </a:ext>
            </a:extLst>
          </p:cNvPr>
          <p:cNvSpPr txBox="1"/>
          <p:nvPr/>
        </p:nvSpPr>
        <p:spPr>
          <a:xfrm>
            <a:off x="584200" y="1270000"/>
            <a:ext cx="14859000" cy="507831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prstClr val="black"/>
                </a:solidFill>
              </a:rPr>
              <a:t>→ </a:t>
            </a:r>
            <a:r>
              <a:rPr lang="de-DE" sz="3600" dirty="0"/>
              <a:t>nach Klasse 6 – Versetzung in Klasse zur Erlangung</a:t>
            </a:r>
            <a:endParaRPr lang="de-DE" sz="3600" dirty="0">
              <a:solidFill>
                <a:prstClr val="black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3600" dirty="0">
                <a:solidFill>
                  <a:prstClr val="black"/>
                </a:solidFill>
              </a:rPr>
              <a:t>des qualifizierten Sekundarabschlusses I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3600" dirty="0">
                <a:solidFill>
                  <a:prstClr val="black"/>
                </a:solidFill>
              </a:rPr>
              <a:t>der Berufsreife</a:t>
            </a:r>
            <a:endParaRPr lang="de-DE" sz="3600" dirty="0"/>
          </a:p>
          <a:p>
            <a:r>
              <a:rPr lang="de-DE" sz="3600" dirty="0">
                <a:solidFill>
                  <a:prstClr val="black"/>
                </a:solidFill>
              </a:rPr>
              <a:t>→ homogen abgestimmtes Weiterlernen in abschlussbezogenen Bildungsgängen</a:t>
            </a:r>
          </a:p>
          <a:p>
            <a:r>
              <a:rPr lang="de-DE" sz="3600" dirty="0">
                <a:solidFill>
                  <a:prstClr val="black"/>
                </a:solidFill>
              </a:rPr>
              <a:t>→ Überforderung oder Unterforderung wird vermieden</a:t>
            </a:r>
          </a:p>
          <a:p>
            <a:r>
              <a:rPr lang="de-DE" sz="3600" dirty="0">
                <a:solidFill>
                  <a:prstClr val="black"/>
                </a:solidFill>
              </a:rPr>
              <a:t>→ Umstufung halbjährlich möglich, Wiederholung möglich</a:t>
            </a:r>
          </a:p>
          <a:p>
            <a:r>
              <a:rPr lang="de-DE" sz="3600" dirty="0">
                <a:solidFill>
                  <a:prstClr val="black"/>
                </a:solidFill>
              </a:rPr>
              <a:t>→ Interessen kombinieren durch die Wahl des Wahlpflichtfaches</a:t>
            </a:r>
          </a:p>
          <a:p>
            <a:r>
              <a:rPr lang="de-DE" sz="3600" dirty="0">
                <a:solidFill>
                  <a:prstClr val="black"/>
                </a:solidFill>
              </a:rPr>
              <a:t>→ durchlässig und aufstiegsorientiert</a:t>
            </a:r>
          </a:p>
        </p:txBody>
      </p:sp>
      <p:pic>
        <p:nvPicPr>
          <p:cNvPr id="4098" name="Picture 2" descr="Keine Fotobeschreibung verfügbar.">
            <a:extLst>
              <a:ext uri="{FF2B5EF4-FFF2-40B4-BE49-F238E27FC236}">
                <a16:creationId xmlns:a16="http://schemas.microsoft.com/office/drawing/2014/main" id="{41FD8E22-76BF-846E-D52B-592AE94A7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62" y="5750213"/>
            <a:ext cx="3139787" cy="31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1016000"/>
          </a:xfrm>
          <a:custGeom>
            <a:avLst/>
            <a:gdLst/>
            <a:ahLst/>
            <a:cxnLst/>
            <a:rect l="l" t="t" r="r" b="b"/>
            <a:pathLst>
              <a:path w="16256000" h="1016000">
                <a:moveTo>
                  <a:pt x="16256000" y="0"/>
                </a:moveTo>
                <a:lnTo>
                  <a:pt x="0" y="0"/>
                </a:lnTo>
                <a:lnTo>
                  <a:pt x="0" y="1016000"/>
                </a:lnTo>
                <a:lnTo>
                  <a:pt x="3723182" y="1016000"/>
                </a:lnTo>
                <a:lnTo>
                  <a:pt x="4645774" y="689876"/>
                </a:lnTo>
                <a:lnTo>
                  <a:pt x="16256000" y="689876"/>
                </a:lnTo>
                <a:lnTo>
                  <a:pt x="16256000" y="0"/>
                </a:lnTo>
                <a:close/>
              </a:path>
              <a:path w="16256000" h="1016000">
                <a:moveTo>
                  <a:pt x="16256000" y="689876"/>
                </a:moveTo>
                <a:lnTo>
                  <a:pt x="4645774" y="689876"/>
                </a:lnTo>
                <a:lnTo>
                  <a:pt x="16256000" y="690867"/>
                </a:lnTo>
                <a:lnTo>
                  <a:pt x="16256000" y="689876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1" i="0" u="none" strike="noStrike" kern="1200" cap="none" spc="39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400" b="1" i="0" u="none" strike="noStrike" kern="1200" cap="none" spc="3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     AUFSTIEGSCHANCEN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1598535" y="9279399"/>
            <a:ext cx="13992019" cy="45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Friedrich-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Spee</a:t>
            </a:r>
            <a:r>
              <a:rPr lang="de-DE" sz="4000" b="1" i="1" spc="3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-Realschule plus Neumagen-</a:t>
            </a:r>
            <a:r>
              <a:rPr lang="de-DE" sz="4000" b="1" i="1" spc="39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Dhron</a:t>
            </a:r>
            <a:endParaRPr lang="de-DE" sz="4000" b="1" i="1" spc="395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5A9586D-62DF-3821-9F29-8EC5717A7B16}"/>
              </a:ext>
            </a:extLst>
          </p:cNvPr>
          <p:cNvGraphicFramePr>
            <a:graphicFrameLocks noGrp="1"/>
          </p:cNvGraphicFramePr>
          <p:nvPr/>
        </p:nvGraphicFramePr>
        <p:xfrm>
          <a:off x="355600" y="24333487"/>
          <a:ext cx="15234954" cy="856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7477">
                  <a:extLst>
                    <a:ext uri="{9D8B030D-6E8A-4147-A177-3AD203B41FA5}">
                      <a16:colId xmlns:a16="http://schemas.microsoft.com/office/drawing/2014/main" val="2481695227"/>
                    </a:ext>
                  </a:extLst>
                </a:gridCol>
                <a:gridCol w="7617477">
                  <a:extLst>
                    <a:ext uri="{9D8B030D-6E8A-4147-A177-3AD203B41FA5}">
                      <a16:colId xmlns:a16="http://schemas.microsoft.com/office/drawing/2014/main" val="1637691936"/>
                    </a:ext>
                  </a:extLst>
                </a:gridCol>
              </a:tblGrid>
              <a:tr h="3491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Klasse 5/6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Orientierungsstufe</a:t>
                      </a:r>
                    </a:p>
                    <a:p>
                      <a:endParaRPr lang="de-DE" sz="3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Gemeinsam und individuell lernen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Max. 25 Kinder pro Klasse: Ankommen und Wohlfühlen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Klassenlehrerprinzip und Co-Klassenleitung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Einführungstage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Schülerpaten als „Kümmerer“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Einführung in das digitale Lernen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Stärken entfalten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LRS-Diagnostik und Förderung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Anschauliches und wiederholendes Lernen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Individuelle und kooperative Lernformen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de-DE" sz="3400" b="0" dirty="0">
                          <a:solidFill>
                            <a:schemeClr val="tx1"/>
                          </a:solidFill>
                        </a:rPr>
                        <a:t>Förderangebote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20891"/>
                  </a:ext>
                </a:extLst>
              </a:tr>
              <a:tr h="699405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068514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ABF33C21-0613-1AD5-B373-974DD640BCAD}"/>
              </a:ext>
            </a:extLst>
          </p:cNvPr>
          <p:cNvSpPr txBox="1"/>
          <p:nvPr/>
        </p:nvSpPr>
        <p:spPr>
          <a:xfrm>
            <a:off x="812800" y="4165600"/>
            <a:ext cx="14859000" cy="45294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12700" lvl="0"/>
            <a:r>
              <a:rPr lang="de-DE" sz="4000" b="1" spc="-5" dirty="0">
                <a:cs typeface="Calibri"/>
              </a:rPr>
              <a:t>Gut </a:t>
            </a:r>
            <a:r>
              <a:rPr lang="de-DE" sz="4000" b="1" spc="-10" dirty="0">
                <a:cs typeface="Calibri"/>
              </a:rPr>
              <a:t>zu</a:t>
            </a:r>
            <a:r>
              <a:rPr lang="de-DE" sz="4000" b="1" spc="-85" dirty="0">
                <a:cs typeface="Calibri"/>
              </a:rPr>
              <a:t> </a:t>
            </a:r>
            <a:r>
              <a:rPr lang="de-DE" sz="4000" b="1" spc="-5" dirty="0">
                <a:cs typeface="Calibri"/>
              </a:rPr>
              <a:t>wissen:</a:t>
            </a:r>
          </a:p>
          <a:p>
            <a:pPr marL="12700" lvl="0"/>
            <a:endParaRPr lang="de-DE" sz="1000" b="1" spc="-5" dirty="0">
              <a:solidFill>
                <a:prstClr val="black"/>
              </a:solidFill>
              <a:cs typeface="Calibri Light"/>
            </a:endParaRPr>
          </a:p>
          <a:p>
            <a:pPr marL="12700" lvl="0">
              <a:spcBef>
                <a:spcPts val="2285"/>
              </a:spcBef>
            </a:pPr>
            <a:r>
              <a:rPr lang="de-DE" sz="4000" spc="-5" dirty="0">
                <a:solidFill>
                  <a:prstClr val="black"/>
                </a:solidFill>
                <a:cs typeface="Calibri Light"/>
              </a:rPr>
              <a:t>Berufsreife + abgeschlossene Berufsausbildung (Notendurchschnitt mind. 3,0) = automatisch qualifizierter</a:t>
            </a:r>
            <a:r>
              <a:rPr lang="de-DE" sz="4000" spc="-5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de-DE" sz="4000" spc="-5" dirty="0">
                <a:solidFill>
                  <a:prstClr val="black"/>
                </a:solidFill>
                <a:cs typeface="Calibri Light"/>
              </a:rPr>
              <a:t> Sekundarabschluss I („Realschulabschluss“)</a:t>
            </a:r>
          </a:p>
          <a:p>
            <a:pPr marL="12700" lvl="0">
              <a:spcBef>
                <a:spcPts val="2285"/>
              </a:spcBef>
            </a:pPr>
            <a:r>
              <a:rPr lang="de-DE" sz="4000" spc="-5" dirty="0">
                <a:solidFill>
                  <a:prstClr val="black"/>
                </a:solidFill>
                <a:cs typeface="Calibri Light"/>
              </a:rPr>
              <a:t>Sekundarabschluss I </a:t>
            </a:r>
            <a:r>
              <a:rPr lang="de-DE" sz="4000" dirty="0">
                <a:solidFill>
                  <a:prstClr val="black"/>
                </a:solidFill>
                <a:cs typeface="Calibri Light"/>
              </a:rPr>
              <a:t>+</a:t>
            </a:r>
            <a:r>
              <a:rPr lang="de-DE" sz="4000" spc="-85" dirty="0">
                <a:solidFill>
                  <a:prstClr val="black"/>
                </a:solidFill>
                <a:cs typeface="Calibri Light"/>
              </a:rPr>
              <a:t> erfolgreiche</a:t>
            </a:r>
            <a:r>
              <a:rPr lang="de-DE" sz="4000" spc="-85" dirty="0">
                <a:solidFill>
                  <a:srgbClr val="FF0000"/>
                </a:solidFill>
                <a:cs typeface="Calibri Light"/>
              </a:rPr>
              <a:t> </a:t>
            </a:r>
            <a:r>
              <a:rPr lang="de-DE" sz="4000" dirty="0">
                <a:solidFill>
                  <a:prstClr val="black"/>
                </a:solidFill>
                <a:cs typeface="Calibri Light"/>
              </a:rPr>
              <a:t>Ausbildung +</a:t>
            </a:r>
            <a:r>
              <a:rPr lang="de-DE" sz="4000" spc="-65" dirty="0">
                <a:solidFill>
                  <a:prstClr val="black"/>
                </a:solidFill>
                <a:cs typeface="Calibri Light"/>
              </a:rPr>
              <a:t>  Fachhochschulreifeunterricht mit </a:t>
            </a:r>
            <a:r>
              <a:rPr lang="de-DE" sz="4000" spc="-5" dirty="0">
                <a:solidFill>
                  <a:prstClr val="black"/>
                </a:solidFill>
                <a:cs typeface="Calibri Light"/>
              </a:rPr>
              <a:t>Prüfung </a:t>
            </a:r>
            <a:r>
              <a:rPr lang="de-DE" sz="4000" dirty="0">
                <a:solidFill>
                  <a:prstClr val="black"/>
                </a:solidFill>
                <a:cs typeface="Calibri Light"/>
              </a:rPr>
              <a:t>=</a:t>
            </a:r>
            <a:r>
              <a:rPr lang="de-DE" sz="4000" spc="-75" dirty="0">
                <a:solidFill>
                  <a:prstClr val="black"/>
                </a:solidFill>
                <a:cs typeface="Calibri Light"/>
              </a:rPr>
              <a:t> </a:t>
            </a:r>
            <a:r>
              <a:rPr lang="de-DE" sz="4000" spc="-10" dirty="0">
                <a:solidFill>
                  <a:prstClr val="black"/>
                </a:solidFill>
                <a:cs typeface="Calibri Light"/>
              </a:rPr>
              <a:t>Fachhochschulreife</a:t>
            </a:r>
            <a:endParaRPr lang="de-DE" sz="4000" dirty="0">
              <a:solidFill>
                <a:prstClr val="black"/>
              </a:solidFill>
              <a:cs typeface="Calibri Light"/>
            </a:endParaRPr>
          </a:p>
        </p:txBody>
      </p:sp>
      <p:pic>
        <p:nvPicPr>
          <p:cNvPr id="5122" name="Picture 2" descr="Keine Fotobeschreibung verfügbar.">
            <a:extLst>
              <a:ext uri="{FF2B5EF4-FFF2-40B4-BE49-F238E27FC236}">
                <a16:creationId xmlns:a16="http://schemas.microsoft.com/office/drawing/2014/main" id="{4FC554DF-0D9A-FF5C-E0D4-42C7119E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79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0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634</Words>
  <Application>Microsoft Office PowerPoint</Application>
  <PresentationFormat>Benutzerdefiniert</PresentationFormat>
  <Paragraphs>212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Schönauer-Gragg, Christiane (BM)</dc:creator>
  <cp:lastModifiedBy>Mario Cossé</cp:lastModifiedBy>
  <cp:revision>171</cp:revision>
  <cp:lastPrinted>2023-10-20T18:23:00Z</cp:lastPrinted>
  <dcterms:created xsi:type="dcterms:W3CDTF">2017-09-21T06:51:54Z</dcterms:created>
  <dcterms:modified xsi:type="dcterms:W3CDTF">2024-11-05T09:51:38Z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2017-09-21T00:00:00Z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2017-09-21T00:00:00Z</vt:filetime>
  </property>
</Properties>
</file>